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32" r:id="rId3"/>
    <p:sldId id="260" r:id="rId4"/>
    <p:sldId id="316" r:id="rId5"/>
    <p:sldId id="329" r:id="rId6"/>
    <p:sldId id="334" r:id="rId7"/>
    <p:sldId id="341" r:id="rId8"/>
    <p:sldId id="318" r:id="rId9"/>
    <p:sldId id="335" r:id="rId10"/>
    <p:sldId id="336" r:id="rId11"/>
    <p:sldId id="337" r:id="rId12"/>
    <p:sldId id="338" r:id="rId13"/>
    <p:sldId id="333" r:id="rId14"/>
    <p:sldId id="339" r:id="rId15"/>
    <p:sldId id="340" r:id="rId16"/>
    <p:sldId id="263" r:id="rId17"/>
    <p:sldId id="322" r:id="rId18"/>
    <p:sldId id="261" r:id="rId19"/>
    <p:sldId id="25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4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F3430-09D7-4790-8625-C7F2D5B5B23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B3D696B-3FEB-4185-84D2-6CC17ECE992A}">
      <dgm:prSet custT="1"/>
      <dgm:spPr/>
      <dgm:t>
        <a:bodyPr/>
        <a:lstStyle/>
        <a:p>
          <a:pPr>
            <a:lnSpc>
              <a:spcPct val="100000"/>
            </a:lnSpc>
          </a:pPr>
          <a:r>
            <a:rPr lang="en-AU" sz="1400" dirty="0"/>
            <a:t>The Sports Academy is a package of subjects centred around a sports focus.</a:t>
          </a:r>
          <a:endParaRPr lang="en-US" sz="1400" dirty="0"/>
        </a:p>
      </dgm:t>
    </dgm:pt>
    <dgm:pt modelId="{5BDB302F-A0E1-496D-B822-D4ABFFDF93AB}" type="parTrans" cxnId="{8C1D961A-049E-4AE2-973E-A6CDE6882CB2}">
      <dgm:prSet/>
      <dgm:spPr/>
      <dgm:t>
        <a:bodyPr/>
        <a:lstStyle/>
        <a:p>
          <a:endParaRPr lang="en-US"/>
        </a:p>
      </dgm:t>
    </dgm:pt>
    <dgm:pt modelId="{D83CB7D7-F657-45AC-B139-7CE0CE10F1F9}" type="sibTrans" cxnId="{8C1D961A-049E-4AE2-973E-A6CDE6882CB2}">
      <dgm:prSet/>
      <dgm:spPr/>
      <dgm:t>
        <a:bodyPr/>
        <a:lstStyle/>
        <a:p>
          <a:endParaRPr lang="en-US"/>
        </a:p>
      </dgm:t>
    </dgm:pt>
    <dgm:pt modelId="{97E9CA1F-A89C-485D-A52B-DE52E683D4A4}">
      <dgm:prSet custT="1"/>
      <dgm:spPr/>
      <dgm:t>
        <a:bodyPr/>
        <a:lstStyle/>
        <a:p>
          <a:pPr>
            <a:lnSpc>
              <a:spcPct val="100000"/>
            </a:lnSpc>
          </a:pPr>
          <a:r>
            <a:rPr lang="en-AU" sz="1400" dirty="0"/>
            <a:t>It will allow students to have a flexible approach to their learning but will need to meet specific criteria</a:t>
          </a:r>
          <a:endParaRPr lang="en-US" sz="1400" dirty="0"/>
        </a:p>
      </dgm:t>
    </dgm:pt>
    <dgm:pt modelId="{0043E834-3E8D-4920-940B-76C6147701A7}" type="parTrans" cxnId="{246A8BB2-E923-4E3F-A631-E2F6E5D15F00}">
      <dgm:prSet/>
      <dgm:spPr/>
      <dgm:t>
        <a:bodyPr/>
        <a:lstStyle/>
        <a:p>
          <a:endParaRPr lang="en-US"/>
        </a:p>
      </dgm:t>
    </dgm:pt>
    <dgm:pt modelId="{DCA915AB-0437-4387-A2D2-5421485791DE}" type="sibTrans" cxnId="{246A8BB2-E923-4E3F-A631-E2F6E5D15F00}">
      <dgm:prSet/>
      <dgm:spPr/>
      <dgm:t>
        <a:bodyPr/>
        <a:lstStyle/>
        <a:p>
          <a:endParaRPr lang="en-US"/>
        </a:p>
      </dgm:t>
    </dgm:pt>
    <dgm:pt modelId="{09EC5858-DC3A-4B7B-B0CE-B5F36EFDD61A}" type="pres">
      <dgm:prSet presAssocID="{EA9F3430-09D7-4790-8625-C7F2D5B5B236}" presName="root" presStyleCnt="0">
        <dgm:presLayoutVars>
          <dgm:dir/>
          <dgm:resizeHandles val="exact"/>
        </dgm:presLayoutVars>
      </dgm:prSet>
      <dgm:spPr/>
    </dgm:pt>
    <dgm:pt modelId="{EA5DE25C-2792-4510-A7B7-0BC8B2F52006}" type="pres">
      <dgm:prSet presAssocID="{BB3D696B-3FEB-4185-84D2-6CC17ECE992A}" presName="compNode" presStyleCnt="0"/>
      <dgm:spPr/>
    </dgm:pt>
    <dgm:pt modelId="{1D856C37-D3E3-4C4B-87A4-5A30CB80079E}" type="pres">
      <dgm:prSet presAssocID="{BB3D696B-3FEB-4185-84D2-6CC17ECE99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ort Balls"/>
        </a:ext>
      </dgm:extLst>
    </dgm:pt>
    <dgm:pt modelId="{7C0AE0B6-296F-44A3-8916-3857FD31EA93}" type="pres">
      <dgm:prSet presAssocID="{BB3D696B-3FEB-4185-84D2-6CC17ECE992A}" presName="spaceRect" presStyleCnt="0"/>
      <dgm:spPr/>
    </dgm:pt>
    <dgm:pt modelId="{EF0B9781-EBBF-4772-9C24-6EA3A3B38536}" type="pres">
      <dgm:prSet presAssocID="{BB3D696B-3FEB-4185-84D2-6CC17ECE992A}" presName="textRect" presStyleLbl="revTx" presStyleIdx="0" presStyleCnt="2">
        <dgm:presLayoutVars>
          <dgm:chMax val="1"/>
          <dgm:chPref val="1"/>
        </dgm:presLayoutVars>
      </dgm:prSet>
      <dgm:spPr/>
    </dgm:pt>
    <dgm:pt modelId="{26D59DFF-FDB0-4E39-9A9E-DCA2BC66D3CC}" type="pres">
      <dgm:prSet presAssocID="{D83CB7D7-F657-45AC-B139-7CE0CE10F1F9}" presName="sibTrans" presStyleCnt="0"/>
      <dgm:spPr/>
    </dgm:pt>
    <dgm:pt modelId="{BDBBC89C-65EA-4127-9CDA-8B99A80BD041}" type="pres">
      <dgm:prSet presAssocID="{97E9CA1F-A89C-485D-A52B-DE52E683D4A4}" presName="compNode" presStyleCnt="0"/>
      <dgm:spPr/>
    </dgm:pt>
    <dgm:pt modelId="{6B4E9936-6BE9-4071-A4DD-8B8AE69CB802}" type="pres">
      <dgm:prSet presAssocID="{97E9CA1F-A89C-485D-A52B-DE52E683D4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DD2497B5-CA0B-4238-B0D5-9E49D32F489D}" type="pres">
      <dgm:prSet presAssocID="{97E9CA1F-A89C-485D-A52B-DE52E683D4A4}" presName="spaceRect" presStyleCnt="0"/>
      <dgm:spPr/>
    </dgm:pt>
    <dgm:pt modelId="{030DF9B6-FF58-4BAF-B4A5-AC0716FA91C0}" type="pres">
      <dgm:prSet presAssocID="{97E9CA1F-A89C-485D-A52B-DE52E683D4A4}" presName="textRect" presStyleLbl="revTx" presStyleIdx="1" presStyleCnt="2" custScaleX="114045">
        <dgm:presLayoutVars>
          <dgm:chMax val="1"/>
          <dgm:chPref val="1"/>
        </dgm:presLayoutVars>
      </dgm:prSet>
      <dgm:spPr/>
    </dgm:pt>
  </dgm:ptLst>
  <dgm:cxnLst>
    <dgm:cxn modelId="{8C1D961A-049E-4AE2-973E-A6CDE6882CB2}" srcId="{EA9F3430-09D7-4790-8625-C7F2D5B5B236}" destId="{BB3D696B-3FEB-4185-84D2-6CC17ECE992A}" srcOrd="0" destOrd="0" parTransId="{5BDB302F-A0E1-496D-B822-D4ABFFDF93AB}" sibTransId="{D83CB7D7-F657-45AC-B139-7CE0CE10F1F9}"/>
    <dgm:cxn modelId="{C9BFA28E-A8C2-4DDA-995C-9BBCE56071FD}" type="presOf" srcId="{BB3D696B-3FEB-4185-84D2-6CC17ECE992A}" destId="{EF0B9781-EBBF-4772-9C24-6EA3A3B38536}" srcOrd="0" destOrd="0" presId="urn:microsoft.com/office/officeart/2018/2/layout/IconLabelList"/>
    <dgm:cxn modelId="{D2DDF69B-D12B-4D48-807D-6BCDD3F4FCAC}" type="presOf" srcId="{EA9F3430-09D7-4790-8625-C7F2D5B5B236}" destId="{09EC5858-DC3A-4B7B-B0CE-B5F36EFDD61A}" srcOrd="0" destOrd="0" presId="urn:microsoft.com/office/officeart/2018/2/layout/IconLabelList"/>
    <dgm:cxn modelId="{9E2101AB-3602-4B56-B97F-067D93A27572}" type="presOf" srcId="{97E9CA1F-A89C-485D-A52B-DE52E683D4A4}" destId="{030DF9B6-FF58-4BAF-B4A5-AC0716FA91C0}" srcOrd="0" destOrd="0" presId="urn:microsoft.com/office/officeart/2018/2/layout/IconLabelList"/>
    <dgm:cxn modelId="{246A8BB2-E923-4E3F-A631-E2F6E5D15F00}" srcId="{EA9F3430-09D7-4790-8625-C7F2D5B5B236}" destId="{97E9CA1F-A89C-485D-A52B-DE52E683D4A4}" srcOrd="1" destOrd="0" parTransId="{0043E834-3E8D-4920-940B-76C6147701A7}" sibTransId="{DCA915AB-0437-4387-A2D2-5421485791DE}"/>
    <dgm:cxn modelId="{A2253779-3F43-428C-960E-F8C697A116F3}" type="presParOf" srcId="{09EC5858-DC3A-4B7B-B0CE-B5F36EFDD61A}" destId="{EA5DE25C-2792-4510-A7B7-0BC8B2F52006}" srcOrd="0" destOrd="0" presId="urn:microsoft.com/office/officeart/2018/2/layout/IconLabelList"/>
    <dgm:cxn modelId="{0C54B610-E61A-4E2B-8CA0-D94038BE2A7F}" type="presParOf" srcId="{EA5DE25C-2792-4510-A7B7-0BC8B2F52006}" destId="{1D856C37-D3E3-4C4B-87A4-5A30CB80079E}" srcOrd="0" destOrd="0" presId="urn:microsoft.com/office/officeart/2018/2/layout/IconLabelList"/>
    <dgm:cxn modelId="{8C850AA9-57A1-4525-AED7-D24606569535}" type="presParOf" srcId="{EA5DE25C-2792-4510-A7B7-0BC8B2F52006}" destId="{7C0AE0B6-296F-44A3-8916-3857FD31EA93}" srcOrd="1" destOrd="0" presId="urn:microsoft.com/office/officeart/2018/2/layout/IconLabelList"/>
    <dgm:cxn modelId="{E7B8049B-F58B-4BBE-8280-2C67F359E2D9}" type="presParOf" srcId="{EA5DE25C-2792-4510-A7B7-0BC8B2F52006}" destId="{EF0B9781-EBBF-4772-9C24-6EA3A3B38536}" srcOrd="2" destOrd="0" presId="urn:microsoft.com/office/officeart/2018/2/layout/IconLabelList"/>
    <dgm:cxn modelId="{008AF45A-5A18-4CC1-95A6-AA6F044366A8}" type="presParOf" srcId="{09EC5858-DC3A-4B7B-B0CE-B5F36EFDD61A}" destId="{26D59DFF-FDB0-4E39-9A9E-DCA2BC66D3CC}" srcOrd="1" destOrd="0" presId="urn:microsoft.com/office/officeart/2018/2/layout/IconLabelList"/>
    <dgm:cxn modelId="{F62F24F3-261F-466C-B116-0236B24733CE}" type="presParOf" srcId="{09EC5858-DC3A-4B7B-B0CE-B5F36EFDD61A}" destId="{BDBBC89C-65EA-4127-9CDA-8B99A80BD041}" srcOrd="2" destOrd="0" presId="urn:microsoft.com/office/officeart/2018/2/layout/IconLabelList"/>
    <dgm:cxn modelId="{C65F78D0-12E2-4069-A8BF-916158492A7C}" type="presParOf" srcId="{BDBBC89C-65EA-4127-9CDA-8B99A80BD041}" destId="{6B4E9936-6BE9-4071-A4DD-8B8AE69CB802}" srcOrd="0" destOrd="0" presId="urn:microsoft.com/office/officeart/2018/2/layout/IconLabelList"/>
    <dgm:cxn modelId="{46CFB5A1-607C-4825-B763-A903AC26B928}" type="presParOf" srcId="{BDBBC89C-65EA-4127-9CDA-8B99A80BD041}" destId="{DD2497B5-CA0B-4238-B0D5-9E49D32F489D}" srcOrd="1" destOrd="0" presId="urn:microsoft.com/office/officeart/2018/2/layout/IconLabelList"/>
    <dgm:cxn modelId="{F5D6C530-6F5F-408E-93A9-91421DCDDF70}" type="presParOf" srcId="{BDBBC89C-65EA-4127-9CDA-8B99A80BD041}" destId="{030DF9B6-FF58-4BAF-B4A5-AC0716FA91C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56C37-D3E3-4C4B-87A4-5A30CB80079E}">
      <dsp:nvSpPr>
        <dsp:cNvPr id="0" name=""/>
        <dsp:cNvSpPr/>
      </dsp:nvSpPr>
      <dsp:spPr>
        <a:xfrm>
          <a:off x="1843133" y="11427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B9781-EBBF-4772-9C24-6EA3A3B38536}">
      <dsp:nvSpPr>
        <dsp:cNvPr id="0" name=""/>
        <dsp:cNvSpPr/>
      </dsp:nvSpPr>
      <dsp:spPr>
        <a:xfrm>
          <a:off x="1348133" y="1222246"/>
          <a:ext cx="1800000" cy="87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kern="1200" dirty="0"/>
            <a:t>The Sports Academy is a package of subjects centred around a sports focus.</a:t>
          </a:r>
          <a:endParaRPr lang="en-US" sz="1400" kern="1200" dirty="0"/>
        </a:p>
      </dsp:txBody>
      <dsp:txXfrm>
        <a:off x="1348133" y="1222246"/>
        <a:ext cx="1800000" cy="878356"/>
      </dsp:txXfrm>
    </dsp:sp>
    <dsp:sp modelId="{6B4E9936-6BE9-4071-A4DD-8B8AE69CB802}">
      <dsp:nvSpPr>
        <dsp:cNvPr id="0" name=""/>
        <dsp:cNvSpPr/>
      </dsp:nvSpPr>
      <dsp:spPr>
        <a:xfrm>
          <a:off x="4084538" y="11427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DF9B6-FF58-4BAF-B4A5-AC0716FA91C0}">
      <dsp:nvSpPr>
        <dsp:cNvPr id="0" name=""/>
        <dsp:cNvSpPr/>
      </dsp:nvSpPr>
      <dsp:spPr>
        <a:xfrm>
          <a:off x="3463133" y="1222246"/>
          <a:ext cx="2052810" cy="87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kern="1200" dirty="0"/>
            <a:t>It will allow students to have a flexible approach to their learning but will need to meet specific criteria</a:t>
          </a:r>
          <a:endParaRPr lang="en-US" sz="1400" kern="1200" dirty="0"/>
        </a:p>
      </dsp:txBody>
      <dsp:txXfrm>
        <a:off x="3463133" y="1222246"/>
        <a:ext cx="2052810" cy="8783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45F823-069E-47C0-944E-6946D1D255DF}" type="datetimeFigureOut">
              <a:rPr lang="en-AU" smtClean="0"/>
              <a:t>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167409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5F823-069E-47C0-944E-6946D1D255DF}" type="datetimeFigureOut">
              <a:rPr lang="en-AU" smtClean="0"/>
              <a:t>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1211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5F823-069E-47C0-944E-6946D1D255DF}" type="datetimeFigureOut">
              <a:rPr lang="en-AU" smtClean="0"/>
              <a:t>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80962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5F823-069E-47C0-944E-6946D1D255DF}" type="datetimeFigureOut">
              <a:rPr lang="en-AU" smtClean="0"/>
              <a:t>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220633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45F823-069E-47C0-944E-6946D1D255DF}" type="datetimeFigureOut">
              <a:rPr lang="en-AU" smtClean="0"/>
              <a:t>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291901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45F823-069E-47C0-944E-6946D1D255DF}" type="datetimeFigureOut">
              <a:rPr lang="en-AU" smtClean="0"/>
              <a:t>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310119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45F823-069E-47C0-944E-6946D1D255DF}" type="datetimeFigureOut">
              <a:rPr lang="en-AU" smtClean="0"/>
              <a:t>6/06/2023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121017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45F823-069E-47C0-944E-6946D1D255DF}" type="datetimeFigureOut">
              <a:rPr lang="en-AU" smtClean="0"/>
              <a:t>6/06/2023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218985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5F823-069E-47C0-944E-6946D1D255DF}" type="datetimeFigureOut">
              <a:rPr lang="en-AU" smtClean="0"/>
              <a:t>6/06/2023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1635194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45F823-069E-47C0-944E-6946D1D255DF}" type="datetimeFigureOut">
              <a:rPr lang="en-AU" smtClean="0"/>
              <a:t>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261863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45F823-069E-47C0-944E-6946D1D255DF}" type="datetimeFigureOut">
              <a:rPr lang="en-AU" smtClean="0"/>
              <a:t>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997A6C-18B6-4A76-81B2-6FC49AF1D639}" type="slidenum">
              <a:rPr lang="en-AU" smtClean="0"/>
              <a:t>‹#›</a:t>
            </a:fld>
            <a:endParaRPr lang="en-AU"/>
          </a:p>
        </p:txBody>
      </p:sp>
    </p:spTree>
    <p:extLst>
      <p:ext uri="{BB962C8B-B14F-4D97-AF65-F5344CB8AC3E}">
        <p14:creationId xmlns:p14="http://schemas.microsoft.com/office/powerpoint/2010/main" val="266366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5F823-069E-47C0-944E-6946D1D255DF}" type="datetimeFigureOut">
              <a:rPr lang="en-AU" smtClean="0"/>
              <a:t>6/06/2023</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97A6C-18B6-4A76-81B2-6FC49AF1D639}" type="slidenum">
              <a:rPr lang="en-AU" smtClean="0"/>
              <a:t>‹#›</a:t>
            </a:fld>
            <a:endParaRPr lang="en-AU"/>
          </a:p>
        </p:txBody>
      </p:sp>
    </p:spTree>
    <p:extLst>
      <p:ext uri="{BB962C8B-B14F-4D97-AF65-F5344CB8AC3E}">
        <p14:creationId xmlns:p14="http://schemas.microsoft.com/office/powerpoint/2010/main" val="3356699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sec.act.edu.au/academic/senior-school/"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eccareers.com.au/" TargetMode="Externa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hyperlink" Target="https://www.bsss.act.edu.au/" TargetMode="Externa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6768444" cy="6858000"/>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78" y="776380"/>
            <a:ext cx="3674034" cy="1691612"/>
          </a:xfrm>
          <a:prstGeom prst="rect">
            <a:avLst/>
          </a:prstGeom>
        </p:spPr>
      </p:pic>
      <p:sp>
        <p:nvSpPr>
          <p:cNvPr id="6" name="TextBox 5"/>
          <p:cNvSpPr txBox="1"/>
          <p:nvPr/>
        </p:nvSpPr>
        <p:spPr>
          <a:xfrm>
            <a:off x="148281" y="3580793"/>
            <a:ext cx="5036461" cy="1815882"/>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Year 10 into 11 Information Evening</a:t>
            </a:r>
          </a:p>
          <a:p>
            <a:endParaRPr lang="en-US" sz="2800" b="1"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June 6, 2023</a:t>
            </a:r>
          </a:p>
        </p:txBody>
      </p:sp>
    </p:spTree>
    <p:extLst>
      <p:ext uri="{BB962C8B-B14F-4D97-AF65-F5344CB8AC3E}">
        <p14:creationId xmlns:p14="http://schemas.microsoft.com/office/powerpoint/2010/main" val="4182582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FD44BAB-2F3A-4B95-B9D3-E5B81978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A7FF1-8B94-4D6E-6D3A-77A7409D91FC}"/>
              </a:ext>
            </a:extLst>
          </p:cNvPr>
          <p:cNvSpPr>
            <a:spLocks noGrp="1"/>
          </p:cNvSpPr>
          <p:nvPr>
            <p:ph type="title"/>
          </p:nvPr>
        </p:nvSpPr>
        <p:spPr>
          <a:xfrm>
            <a:off x="603503" y="114205"/>
            <a:ext cx="3602727" cy="1311664"/>
          </a:xfrm>
        </p:spPr>
        <p:txBody>
          <a:bodyPr vert="horz" lIns="91440" tIns="45720" rIns="91440" bIns="45720" rtlCol="0" anchor="b">
            <a:normAutofit/>
          </a:bodyPr>
          <a:lstStyle/>
          <a:p>
            <a:r>
              <a:rPr lang="en-US" sz="3100" dirty="0">
                <a:solidFill>
                  <a:schemeClr val="tx2"/>
                </a:solidFill>
              </a:rPr>
              <a:t>Non-ATAR (Accredited) Package</a:t>
            </a:r>
          </a:p>
        </p:txBody>
      </p:sp>
      <p:sp>
        <p:nvSpPr>
          <p:cNvPr id="3" name="Content Placeholder 2">
            <a:extLst>
              <a:ext uri="{FF2B5EF4-FFF2-40B4-BE49-F238E27FC236}">
                <a16:creationId xmlns:a16="http://schemas.microsoft.com/office/drawing/2014/main" id="{DA4DCAFD-697F-92F7-0CF0-A96997FAAD19}"/>
              </a:ext>
            </a:extLst>
          </p:cNvPr>
          <p:cNvSpPr>
            <a:spLocks noGrp="1"/>
          </p:cNvSpPr>
          <p:nvPr>
            <p:ph sz="half" idx="1"/>
          </p:nvPr>
        </p:nvSpPr>
        <p:spPr>
          <a:xfrm>
            <a:off x="603503" y="1702244"/>
            <a:ext cx="4244541" cy="4223548"/>
          </a:xfrm>
        </p:spPr>
        <p:txBody>
          <a:bodyPr vert="horz" lIns="91440" tIns="45720" rIns="91440" bIns="45720" rtlCol="0" anchor="ctr">
            <a:normAutofit fontScale="92500"/>
          </a:bodyPr>
          <a:lstStyle/>
          <a:p>
            <a:r>
              <a:rPr lang="en-US" sz="2400" dirty="0">
                <a:solidFill>
                  <a:schemeClr val="tx2"/>
                </a:solidFill>
              </a:rPr>
              <a:t>Often accompanied with an Australian School Based Apprenticeship or other work transition options (Year 11 or 12)</a:t>
            </a:r>
          </a:p>
          <a:p>
            <a:r>
              <a:rPr lang="en-US" sz="2400" dirty="0">
                <a:solidFill>
                  <a:schemeClr val="tx2"/>
                </a:solidFill>
              </a:rPr>
              <a:t>Can include a mix of Tertiary (T) and Accredited (A) classes</a:t>
            </a:r>
          </a:p>
          <a:p>
            <a:r>
              <a:rPr lang="en-US" sz="2400" dirty="0">
                <a:solidFill>
                  <a:schemeClr val="tx2"/>
                </a:solidFill>
              </a:rPr>
              <a:t>A courses are less academically demanding than T</a:t>
            </a:r>
          </a:p>
          <a:p>
            <a:r>
              <a:rPr lang="en-US" sz="2400" dirty="0">
                <a:solidFill>
                  <a:schemeClr val="tx2"/>
                </a:solidFill>
              </a:rPr>
              <a:t>Doesn’t preclude university – </a:t>
            </a:r>
            <a:r>
              <a:rPr lang="en-US" sz="2400" dirty="0" err="1">
                <a:solidFill>
                  <a:schemeClr val="tx2"/>
                </a:solidFill>
              </a:rPr>
              <a:t>eg</a:t>
            </a:r>
            <a:r>
              <a:rPr lang="en-US" sz="2400" dirty="0">
                <a:solidFill>
                  <a:schemeClr val="tx2"/>
                </a:solidFill>
              </a:rPr>
              <a:t> Sports Academy, UC Connect pathways</a:t>
            </a:r>
          </a:p>
          <a:p>
            <a:endParaRPr lang="en-US" sz="1600" dirty="0">
              <a:solidFill>
                <a:schemeClr val="tx2"/>
              </a:solidFill>
            </a:endParaRPr>
          </a:p>
        </p:txBody>
      </p:sp>
      <p:pic>
        <p:nvPicPr>
          <p:cNvPr id="5" name="Picture 4" descr="A picture containing welding, welder, clothing, metalworking&#10;&#10;Description automatically generated">
            <a:extLst>
              <a:ext uri="{FF2B5EF4-FFF2-40B4-BE49-F238E27FC236}">
                <a16:creationId xmlns:a16="http://schemas.microsoft.com/office/drawing/2014/main" id="{2FA939E4-0310-19D1-2876-C2A81345F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844" r="24583" b="-2"/>
          <a:stretch/>
        </p:blipFill>
        <p:spPr>
          <a:xfrm>
            <a:off x="5165102" y="770037"/>
            <a:ext cx="3974012" cy="60879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pSp>
        <p:nvGrpSpPr>
          <p:cNvPr id="19" name="Group 11">
            <a:extLst>
              <a:ext uri="{FF2B5EF4-FFF2-40B4-BE49-F238E27FC236}">
                <a16:creationId xmlns:a16="http://schemas.microsoft.com/office/drawing/2014/main" id="{5C6AE2F4-5A2E-4357-A1D8-6142F9BDC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1073" y="695399"/>
            <a:ext cx="4178039" cy="6171739"/>
            <a:chOff x="6626306" y="695399"/>
            <a:chExt cx="5570720" cy="6171739"/>
          </a:xfrm>
        </p:grpSpPr>
        <p:sp>
          <p:nvSpPr>
            <p:cNvPr id="13" name="Freeform: Shape 12">
              <a:extLst>
                <a:ext uri="{FF2B5EF4-FFF2-40B4-BE49-F238E27FC236}">
                  <a16:creationId xmlns:a16="http://schemas.microsoft.com/office/drawing/2014/main" id="{856AC7E8-A56F-4E9D-A394-C9A2F65DD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33035" y="910673"/>
              <a:ext cx="5263991" cy="5956465"/>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7A0D558E-7A90-4D66-BE03-397AEF32F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315" y="863680"/>
              <a:ext cx="5283711" cy="6003457"/>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1BA3E7A-EB58-48E8-B67C-31A746641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197" y="855729"/>
              <a:ext cx="5283829" cy="600379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21" name="Freeform: Shape 15">
              <a:extLst>
                <a:ext uri="{FF2B5EF4-FFF2-40B4-BE49-F238E27FC236}">
                  <a16:creationId xmlns:a16="http://schemas.microsoft.com/office/drawing/2014/main" id="{85A1FD08-DCDA-4E01-BB3D-303ED3136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626306" y="695399"/>
              <a:ext cx="5570720" cy="6162601"/>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3308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7FF1-8B94-4D6E-6D3A-77A7409D91FC}"/>
              </a:ext>
            </a:extLst>
          </p:cNvPr>
          <p:cNvSpPr>
            <a:spLocks noGrp="1"/>
          </p:cNvSpPr>
          <p:nvPr>
            <p:ph type="title"/>
          </p:nvPr>
        </p:nvSpPr>
        <p:spPr>
          <a:xfrm>
            <a:off x="4813299" y="490537"/>
            <a:ext cx="3968748" cy="1628775"/>
          </a:xfrm>
        </p:spPr>
        <p:txBody>
          <a:bodyPr vert="horz" lIns="91440" tIns="45720" rIns="91440" bIns="45720" rtlCol="0" anchor="b">
            <a:normAutofit/>
          </a:bodyPr>
          <a:lstStyle/>
          <a:p>
            <a:r>
              <a:rPr lang="en-US" sz="3500" dirty="0"/>
              <a:t>ATAR Compliant (Tertiary) Package</a:t>
            </a:r>
          </a:p>
        </p:txBody>
      </p:sp>
      <p:pic>
        <p:nvPicPr>
          <p:cNvPr id="5" name="Picture 4" descr="A picture containing text, tree, screenshot, outdoor&#10;&#10;Description automatically generated">
            <a:extLst>
              <a:ext uri="{FF2B5EF4-FFF2-40B4-BE49-F238E27FC236}">
                <a16:creationId xmlns:a16="http://schemas.microsoft.com/office/drawing/2014/main" id="{2C4E9568-5EEB-2E4A-1DCC-1F5FF9429A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09"/>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DA4DCAFD-697F-92F7-0CF0-A96997FAAD19}"/>
              </a:ext>
            </a:extLst>
          </p:cNvPr>
          <p:cNvSpPr>
            <a:spLocks noGrp="1"/>
          </p:cNvSpPr>
          <p:nvPr>
            <p:ph sz="half" idx="1"/>
          </p:nvPr>
        </p:nvSpPr>
        <p:spPr>
          <a:xfrm>
            <a:off x="4813300" y="2614612"/>
            <a:ext cx="3968747" cy="3752849"/>
          </a:xfrm>
        </p:spPr>
        <p:txBody>
          <a:bodyPr vert="horz" lIns="91440" tIns="45720" rIns="91440" bIns="45720" rtlCol="0">
            <a:normAutofit/>
          </a:bodyPr>
          <a:lstStyle/>
          <a:p>
            <a:r>
              <a:rPr lang="en-US" sz="2400" dirty="0"/>
              <a:t>Typically we recommend 5 Tertiary, 1 Accredited class to start.</a:t>
            </a:r>
          </a:p>
          <a:p>
            <a:r>
              <a:rPr lang="en-US" sz="2400" dirty="0"/>
              <a:t>Courses designed and taught with university preparedness in mind.</a:t>
            </a:r>
          </a:p>
          <a:p>
            <a:r>
              <a:rPr lang="en-US" sz="2400" dirty="0"/>
              <a:t>Course don’t scale, students in courses determine the scaling parameters</a:t>
            </a:r>
          </a:p>
          <a:p>
            <a:endParaRPr lang="en-US" sz="1600" dirty="0"/>
          </a:p>
        </p:txBody>
      </p:sp>
    </p:spTree>
    <p:extLst>
      <p:ext uri="{BB962C8B-B14F-4D97-AF65-F5344CB8AC3E}">
        <p14:creationId xmlns:p14="http://schemas.microsoft.com/office/powerpoint/2010/main" val="3130728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9" name="Picture 48" descr="Glasses on top of a book">
            <a:extLst>
              <a:ext uri="{FF2B5EF4-FFF2-40B4-BE49-F238E27FC236}">
                <a16:creationId xmlns:a16="http://schemas.microsoft.com/office/drawing/2014/main" id="{E634CB6B-8A4C-9BEA-B94C-BA1429DF4460}"/>
              </a:ext>
            </a:extLst>
          </p:cNvPr>
          <p:cNvPicPr>
            <a:picLocks noChangeAspect="1"/>
          </p:cNvPicPr>
          <p:nvPr/>
        </p:nvPicPr>
        <p:blipFill rotWithShape="1">
          <a:blip r:embed="rId2">
            <a:alphaModFix amt="60000"/>
          </a:blip>
          <a:srcRect r="11666" b="-1"/>
          <a:stretch/>
        </p:blipFill>
        <p:spPr>
          <a:xfrm>
            <a:off x="20" y="10"/>
            <a:ext cx="9143980" cy="6857990"/>
          </a:xfrm>
          <a:prstGeom prst="rect">
            <a:avLst/>
          </a:prstGeom>
        </p:spPr>
      </p:pic>
      <p:sp>
        <p:nvSpPr>
          <p:cNvPr id="2" name="Title 1">
            <a:extLst>
              <a:ext uri="{FF2B5EF4-FFF2-40B4-BE49-F238E27FC236}">
                <a16:creationId xmlns:a16="http://schemas.microsoft.com/office/drawing/2014/main" id="{515E899F-5007-0234-92B9-BBDE5BF9B1D4}"/>
              </a:ext>
            </a:extLst>
          </p:cNvPr>
          <p:cNvSpPr>
            <a:spLocks noGrp="1"/>
          </p:cNvSpPr>
          <p:nvPr>
            <p:ph type="title"/>
          </p:nvPr>
        </p:nvSpPr>
        <p:spPr>
          <a:xfrm>
            <a:off x="0" y="488177"/>
            <a:ext cx="3116868" cy="5571898"/>
          </a:xfrm>
        </p:spPr>
        <p:txBody>
          <a:bodyPr vert="horz" lIns="91440" tIns="45720" rIns="91440" bIns="45720" rtlCol="0" anchor="ctr">
            <a:normAutofit/>
          </a:bodyPr>
          <a:lstStyle/>
          <a:p>
            <a:r>
              <a:rPr lang="en-US" dirty="0">
                <a:ln w="22225">
                  <a:solidFill>
                    <a:srgbClr val="FFFFFF"/>
                  </a:solidFill>
                </a:ln>
                <a:solidFill>
                  <a:srgbClr val="FFFFFF"/>
                </a:solidFill>
                <a:effectLst>
                  <a:outerShdw blurRad="38100" dist="38100" dir="2700000" algn="tl">
                    <a:srgbClr val="000000">
                      <a:alpha val="43137"/>
                    </a:srgbClr>
                  </a:outerShdw>
                </a:effectLst>
              </a:rPr>
              <a:t>ATAR Calculation at a Glance</a:t>
            </a:r>
          </a:p>
        </p:txBody>
      </p:sp>
      <p:sp>
        <p:nvSpPr>
          <p:cNvPr id="4" name="TextBox 3">
            <a:extLst>
              <a:ext uri="{FF2B5EF4-FFF2-40B4-BE49-F238E27FC236}">
                <a16:creationId xmlns:a16="http://schemas.microsoft.com/office/drawing/2014/main" id="{97AE1585-2FF4-2308-E2B1-B7BD1A11E537}"/>
              </a:ext>
            </a:extLst>
          </p:cNvPr>
          <p:cNvSpPr txBox="1"/>
          <p:nvPr/>
        </p:nvSpPr>
        <p:spPr>
          <a:xfrm>
            <a:off x="2682815" y="557189"/>
            <a:ext cx="6314536" cy="5571898"/>
          </a:xfrm>
          <a:prstGeom prst="rect">
            <a:avLst/>
          </a:prstGeom>
        </p:spPr>
        <p:txBody>
          <a:bodyPr vert="horz" lIns="91440" tIns="45720" rIns="91440" bIns="45720" rtlCol="0" anchor="ctr">
            <a:normAutofit fontScale="92500" lnSpcReduction="10000"/>
          </a:bodyPr>
          <a:lstStyle/>
          <a:p>
            <a:pPr marL="285750" indent="-228600">
              <a:lnSpc>
                <a:spcPct val="90000"/>
              </a:lnSpc>
              <a:spcAft>
                <a:spcPts val="600"/>
              </a:spcAft>
              <a:buFont typeface="Arial" panose="020B0604020202020204" pitchFamily="34" charset="0"/>
              <a:buChar char="•"/>
            </a:pPr>
            <a:r>
              <a:rPr lang="en-US" sz="2800" b="1" dirty="0">
                <a:solidFill>
                  <a:srgbClr val="FFFFFF"/>
                </a:solidFill>
              </a:rPr>
              <a:t>A student’s 3 highest Major Courses (studied 4 semesters) weighted at 1.0 each, plus the student’s 4</a:t>
            </a:r>
            <a:r>
              <a:rPr lang="en-US" sz="2800" b="1" baseline="30000" dirty="0">
                <a:solidFill>
                  <a:srgbClr val="FFFFFF"/>
                </a:solidFill>
              </a:rPr>
              <a:t>th</a:t>
            </a:r>
            <a:r>
              <a:rPr lang="en-US" sz="2800" b="1" dirty="0">
                <a:solidFill>
                  <a:srgbClr val="FFFFFF"/>
                </a:solidFill>
              </a:rPr>
              <a:t> best course score of any  that remain(Major or Minor) weighted at .6, creates an Aggregate Score.</a:t>
            </a:r>
          </a:p>
          <a:p>
            <a:pPr marL="285750" indent="-228600">
              <a:lnSpc>
                <a:spcPct val="90000"/>
              </a:lnSpc>
              <a:spcAft>
                <a:spcPts val="600"/>
              </a:spcAft>
              <a:buFont typeface="Arial" panose="020B0604020202020204" pitchFamily="34" charset="0"/>
              <a:buChar char="•"/>
            </a:pPr>
            <a:endParaRPr lang="en-US" sz="2800" b="1" dirty="0">
              <a:solidFill>
                <a:srgbClr val="FFFFFF"/>
              </a:solidFill>
            </a:endParaRPr>
          </a:p>
          <a:p>
            <a:pPr marL="285750" indent="-228600">
              <a:lnSpc>
                <a:spcPct val="90000"/>
              </a:lnSpc>
              <a:spcAft>
                <a:spcPts val="600"/>
              </a:spcAft>
              <a:buFont typeface="Arial" panose="020B0604020202020204" pitchFamily="34" charset="0"/>
              <a:buChar char="•"/>
            </a:pPr>
            <a:r>
              <a:rPr lang="en-US" sz="2800" b="1" dirty="0">
                <a:solidFill>
                  <a:srgbClr val="FFFFFF"/>
                </a:solidFill>
              </a:rPr>
              <a:t>The Course Scores are based on the student’s performance on assessment relative to the other students in his Scaling Group (z-scores), and that is scaled based on ACT Scaling Test (AST) results).</a:t>
            </a:r>
          </a:p>
          <a:p>
            <a:pPr indent="-228600">
              <a:lnSpc>
                <a:spcPct val="90000"/>
              </a:lnSpc>
              <a:spcAft>
                <a:spcPts val="600"/>
              </a:spcAft>
              <a:buFont typeface="Arial" panose="020B0604020202020204" pitchFamily="34" charset="0"/>
              <a:buChar char="•"/>
            </a:pPr>
            <a:endParaRPr lang="en-US" sz="2800" b="1" dirty="0">
              <a:solidFill>
                <a:srgbClr val="FFFFFF"/>
              </a:solidFill>
            </a:endParaRPr>
          </a:p>
          <a:p>
            <a:pPr marL="285750" indent="-228600">
              <a:lnSpc>
                <a:spcPct val="90000"/>
              </a:lnSpc>
              <a:spcAft>
                <a:spcPts val="600"/>
              </a:spcAft>
              <a:buFont typeface="Arial" panose="020B0604020202020204" pitchFamily="34" charset="0"/>
              <a:buChar char="•"/>
            </a:pPr>
            <a:r>
              <a:rPr lang="en-US" sz="2800" b="1" dirty="0">
                <a:solidFill>
                  <a:srgbClr val="FFFFFF"/>
                </a:solidFill>
              </a:rPr>
              <a:t>The BSSS compares ACT students’ Aggregate Scores to NSW data to generate an ATAR.</a:t>
            </a:r>
          </a:p>
        </p:txBody>
      </p:sp>
    </p:spTree>
    <p:extLst>
      <p:ext uri="{BB962C8B-B14F-4D97-AF65-F5344CB8AC3E}">
        <p14:creationId xmlns:p14="http://schemas.microsoft.com/office/powerpoint/2010/main" val="183546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01D1E88-8220-DFD8-4108-BFB28E2025B8}"/>
              </a:ext>
            </a:extLst>
          </p:cNvPr>
          <p:cNvSpPr txBox="1">
            <a:spLocks/>
          </p:cNvSpPr>
          <p:nvPr/>
        </p:nvSpPr>
        <p:spPr>
          <a:xfrm>
            <a:off x="524784" y="248038"/>
            <a:ext cx="5297791"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a:solidFill>
                  <a:srgbClr val="FFFFFF"/>
                </a:solidFill>
                <a:latin typeface="+mj-lt"/>
                <a:ea typeface="+mj-ea"/>
                <a:cs typeface="+mj-cs"/>
              </a:rPr>
              <a:t>Advice: Choose the courses that bring the best out of you </a:t>
            </a:r>
          </a:p>
        </p:txBody>
      </p:sp>
      <p:pic>
        <p:nvPicPr>
          <p:cNvPr id="3" name="Picture 2">
            <a:extLst>
              <a:ext uri="{FF2B5EF4-FFF2-40B4-BE49-F238E27FC236}">
                <a16:creationId xmlns:a16="http://schemas.microsoft.com/office/drawing/2014/main" id="{7229BF08-CA1E-5CC1-2C50-3AEBACD36104}"/>
              </a:ext>
            </a:extLst>
          </p:cNvPr>
          <p:cNvPicPr>
            <a:picLocks noChangeAspect="1"/>
          </p:cNvPicPr>
          <p:nvPr/>
        </p:nvPicPr>
        <p:blipFill>
          <a:blip r:embed="rId2"/>
          <a:stretch>
            <a:fillRect/>
          </a:stretch>
        </p:blipFill>
        <p:spPr>
          <a:xfrm>
            <a:off x="324168" y="2195893"/>
            <a:ext cx="8495662" cy="3992959"/>
          </a:xfrm>
          <a:prstGeom prst="rect">
            <a:avLst/>
          </a:prstGeom>
        </p:spPr>
      </p:pic>
    </p:spTree>
    <p:extLst>
      <p:ext uri="{BB962C8B-B14F-4D97-AF65-F5344CB8AC3E}">
        <p14:creationId xmlns:p14="http://schemas.microsoft.com/office/powerpoint/2010/main" val="2111640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15E899F-5007-0234-92B9-BBDE5BF9B1D4}"/>
              </a:ext>
            </a:extLst>
          </p:cNvPr>
          <p:cNvSpPr>
            <a:spLocks noGrp="1"/>
          </p:cNvSpPr>
          <p:nvPr>
            <p:ph type="title"/>
          </p:nvPr>
        </p:nvSpPr>
        <p:spPr>
          <a:xfrm>
            <a:off x="884682" y="442913"/>
            <a:ext cx="3859620" cy="1639888"/>
          </a:xfrm>
        </p:spPr>
        <p:txBody>
          <a:bodyPr vert="horz" lIns="91440" tIns="45720" rIns="91440" bIns="45720" rtlCol="0" anchor="b">
            <a:normAutofit/>
          </a:bodyPr>
          <a:lstStyle/>
          <a:p>
            <a:r>
              <a:rPr lang="en-US" sz="3100" b="1" u="sng"/>
              <a:t>Points where there is sometimes confusion</a:t>
            </a:r>
          </a:p>
        </p:txBody>
      </p:sp>
      <p:sp>
        <p:nvSpPr>
          <p:cNvPr id="4" name="TextBox 3">
            <a:extLst>
              <a:ext uri="{FF2B5EF4-FFF2-40B4-BE49-F238E27FC236}">
                <a16:creationId xmlns:a16="http://schemas.microsoft.com/office/drawing/2014/main" id="{97AE1585-2FF4-2308-E2B1-B7BD1A11E537}"/>
              </a:ext>
            </a:extLst>
          </p:cNvPr>
          <p:cNvSpPr txBox="1"/>
          <p:nvPr/>
        </p:nvSpPr>
        <p:spPr>
          <a:xfrm>
            <a:off x="0" y="2312988"/>
            <a:ext cx="4572000" cy="365125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Courses don’t scale well. The performance of students who are in that course on their trial AST, on their assessment, on meshing tests, and on the AST is what determines how well a course scales.</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Students are in control of their own destiny. With strong enough z-scores, and a strong performance in the AST, any student in the ACT can achieve a 99 ATAR.</a:t>
            </a:r>
          </a:p>
          <a:p>
            <a:pPr marL="285750"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sz="1700" dirty="0"/>
          </a:p>
        </p:txBody>
      </p:sp>
      <p:sp>
        <p:nvSpPr>
          <p:cNvPr id="12" name="Freeform: Shape 11">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15110"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9118" y="0"/>
            <a:ext cx="1902326"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Desks in empty classroom">
            <a:extLst>
              <a:ext uri="{FF2B5EF4-FFF2-40B4-BE49-F238E27FC236}">
                <a16:creationId xmlns:a16="http://schemas.microsoft.com/office/drawing/2014/main" id="{8D024CC4-7DFA-F6B4-57D9-AC6E3EAEA01D}"/>
              </a:ext>
            </a:extLst>
          </p:cNvPr>
          <p:cNvPicPr>
            <a:picLocks noChangeAspect="1"/>
          </p:cNvPicPr>
          <p:nvPr/>
        </p:nvPicPr>
        <p:blipFill rotWithShape="1">
          <a:blip r:embed="rId2"/>
          <a:srcRect l="30338" r="26962"/>
          <a:stretch/>
        </p:blipFill>
        <p:spPr>
          <a:xfrm>
            <a:off x="5239536" y="10"/>
            <a:ext cx="3904464"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6" name="Freeform: Shape 15">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201039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303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4741FE-62CF-E437-E3A8-A635F650A3EF}"/>
              </a:ext>
            </a:extLst>
          </p:cNvPr>
          <p:cNvSpPr txBox="1"/>
          <p:nvPr/>
        </p:nvSpPr>
        <p:spPr>
          <a:xfrm>
            <a:off x="-71120" y="1326621"/>
            <a:ext cx="9144000" cy="3416320"/>
          </a:xfrm>
          <a:prstGeom prst="rect">
            <a:avLst/>
          </a:prstGeom>
          <a:noFill/>
        </p:spPr>
        <p:txBody>
          <a:bodyPr wrap="square" rtlCol="0">
            <a:spAutoFit/>
          </a:bodyPr>
          <a:lstStyle/>
          <a:p>
            <a:pPr algn="ctr"/>
            <a:r>
              <a:rPr lang="en-AU" sz="3600" b="1" dirty="0">
                <a:solidFill>
                  <a:srgbClr val="002D72"/>
                </a:solidFill>
                <a:latin typeface="Arial" panose="020B0604020202020204" pitchFamily="34" charset="0"/>
                <a:cs typeface="Arial" panose="020B0604020202020204" pitchFamily="34" charset="0"/>
              </a:rPr>
              <a:t>Subject Selection Interviews June 19. Please nominate your availability via the Eddies Dashboard or, if you aren’t available on the 19</a:t>
            </a:r>
            <a:r>
              <a:rPr lang="en-AU" sz="3600" b="1" baseline="30000" dirty="0">
                <a:solidFill>
                  <a:srgbClr val="002D72"/>
                </a:solidFill>
                <a:latin typeface="Arial" panose="020B0604020202020204" pitchFamily="34" charset="0"/>
                <a:cs typeface="Arial" panose="020B0604020202020204" pitchFamily="34" charset="0"/>
              </a:rPr>
              <a:t>th</a:t>
            </a:r>
            <a:r>
              <a:rPr lang="en-AU" sz="3600" b="1" dirty="0">
                <a:solidFill>
                  <a:srgbClr val="002D72"/>
                </a:solidFill>
                <a:latin typeface="Arial" panose="020B0604020202020204" pitchFamily="34" charset="0"/>
                <a:cs typeface="Arial" panose="020B0604020202020204" pitchFamily="34" charset="0"/>
              </a:rPr>
              <a:t>,we can organise a date and time that suits (same process either way)</a:t>
            </a:r>
          </a:p>
        </p:txBody>
      </p:sp>
    </p:spTree>
    <p:extLst>
      <p:ext uri="{BB962C8B-B14F-4D97-AF65-F5344CB8AC3E}">
        <p14:creationId xmlns:p14="http://schemas.microsoft.com/office/powerpoint/2010/main" val="38472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29A40-F3BE-8872-88D4-950BB98060B7}"/>
              </a:ext>
            </a:extLst>
          </p:cNvPr>
          <p:cNvSpPr>
            <a:spLocks noGrp="1"/>
          </p:cNvSpPr>
          <p:nvPr>
            <p:ph type="title"/>
          </p:nvPr>
        </p:nvSpPr>
        <p:spPr>
          <a:xfrm>
            <a:off x="603504" y="802955"/>
            <a:ext cx="3574747" cy="1454051"/>
          </a:xfrm>
        </p:spPr>
        <p:txBody>
          <a:bodyPr>
            <a:normAutofit/>
          </a:bodyPr>
          <a:lstStyle/>
          <a:p>
            <a:r>
              <a:rPr lang="en-AU" sz="3100" b="1">
                <a:solidFill>
                  <a:schemeClr val="tx2"/>
                </a:solidFill>
              </a:rPr>
              <a:t>St Edmund’s College Sports Academy</a:t>
            </a:r>
          </a:p>
        </p:txBody>
      </p:sp>
      <p:sp>
        <p:nvSpPr>
          <p:cNvPr id="3" name="Content Placeholder 2">
            <a:extLst>
              <a:ext uri="{FF2B5EF4-FFF2-40B4-BE49-F238E27FC236}">
                <a16:creationId xmlns:a16="http://schemas.microsoft.com/office/drawing/2014/main" id="{868AE501-90EF-C106-845D-4CBD06395246}"/>
              </a:ext>
            </a:extLst>
          </p:cNvPr>
          <p:cNvSpPr>
            <a:spLocks noGrp="1"/>
          </p:cNvSpPr>
          <p:nvPr>
            <p:ph idx="1"/>
          </p:nvPr>
        </p:nvSpPr>
        <p:spPr>
          <a:xfrm>
            <a:off x="603504" y="2421683"/>
            <a:ext cx="3574461" cy="3353476"/>
          </a:xfrm>
        </p:spPr>
        <p:txBody>
          <a:bodyPr anchor="t">
            <a:normAutofit/>
          </a:bodyPr>
          <a:lstStyle/>
          <a:p>
            <a:pPr marL="0" indent="0">
              <a:buNone/>
            </a:pPr>
            <a:r>
              <a:rPr lang="en-AU" sz="1600" dirty="0">
                <a:solidFill>
                  <a:schemeClr val="tx2"/>
                </a:solidFill>
              </a:rPr>
              <a:t>The St Edmund’s College Sports Academy provides an opportunity for our students to consider a sports-focused pathway that offers direct, non-ATAR entry to a number of undergraduate courses at the University of Canberra. </a:t>
            </a: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3" descr="Logo&#10;&#10;Description automatically generated">
            <a:extLst>
              <a:ext uri="{FF2B5EF4-FFF2-40B4-BE49-F238E27FC236}">
                <a16:creationId xmlns:a16="http://schemas.microsoft.com/office/drawing/2014/main" id="{CED3834D-6677-BF65-62BC-A5D2162EA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781294" y="2370051"/>
            <a:ext cx="3106674" cy="3041441"/>
          </a:xfrm>
          <a:prstGeom prst="rect">
            <a:avLst/>
          </a:prstGeom>
          <a:noFill/>
        </p:spPr>
      </p:pic>
    </p:spTree>
    <p:extLst>
      <p:ext uri="{BB962C8B-B14F-4D97-AF65-F5344CB8AC3E}">
        <p14:creationId xmlns:p14="http://schemas.microsoft.com/office/powerpoint/2010/main" val="226108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0550C3C0-A70B-B5FE-274D-34A8C729850C}"/>
              </a:ext>
            </a:extLst>
          </p:cNvPr>
          <p:cNvGraphicFramePr>
            <a:graphicFrameLocks noGrp="1"/>
          </p:cNvGraphicFramePr>
          <p:nvPr>
            <p:ph idx="1"/>
            <p:extLst>
              <p:ext uri="{D42A27DB-BD31-4B8C-83A1-F6EECF244321}">
                <p14:modId xmlns:p14="http://schemas.microsoft.com/office/powerpoint/2010/main" val="1578479373"/>
              </p:ext>
            </p:extLst>
          </p:nvPr>
        </p:nvGraphicFramePr>
        <p:xfrm>
          <a:off x="111761" y="1"/>
          <a:ext cx="6864076" cy="221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23D69B88-473E-6034-B2F4-BABE9CECF429}"/>
              </a:ext>
            </a:extLst>
          </p:cNvPr>
          <p:cNvPicPr>
            <a:picLocks noChangeAspect="1"/>
          </p:cNvPicPr>
          <p:nvPr/>
        </p:nvPicPr>
        <p:blipFill>
          <a:blip r:embed="rId7"/>
          <a:stretch>
            <a:fillRect/>
          </a:stretch>
        </p:blipFill>
        <p:spPr>
          <a:xfrm>
            <a:off x="218643" y="2418081"/>
            <a:ext cx="8706714" cy="4185920"/>
          </a:xfrm>
          <a:prstGeom prst="rect">
            <a:avLst/>
          </a:prstGeom>
        </p:spPr>
      </p:pic>
      <p:sp>
        <p:nvSpPr>
          <p:cNvPr id="10" name="Rectangle 9" descr="Sport Balls">
            <a:extLst>
              <a:ext uri="{FF2B5EF4-FFF2-40B4-BE49-F238E27FC236}">
                <a16:creationId xmlns:a16="http://schemas.microsoft.com/office/drawing/2014/main" id="{B99C7EE3-203C-60B1-5338-0F9D46206AB0}"/>
              </a:ext>
            </a:extLst>
          </p:cNvPr>
          <p:cNvSpPr/>
          <p:nvPr/>
        </p:nvSpPr>
        <p:spPr>
          <a:xfrm>
            <a:off x="6975837" y="-159872"/>
            <a:ext cx="2168163" cy="2506832"/>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54943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B14F9AD-900B-93AE-DAF8-0AE7C59F18EB}"/>
              </a:ext>
            </a:extLst>
          </p:cNvPr>
          <p:cNvSpPr>
            <a:spLocks noGrp="1"/>
          </p:cNvSpPr>
          <p:nvPr>
            <p:ph idx="1"/>
          </p:nvPr>
        </p:nvSpPr>
        <p:spPr>
          <a:xfrm>
            <a:off x="804672" y="667954"/>
            <a:ext cx="4530004" cy="5082185"/>
          </a:xfrm>
        </p:spPr>
        <p:txBody>
          <a:bodyPr anchor="ctr">
            <a:normAutofit/>
          </a:bodyPr>
          <a:lstStyle/>
          <a:p>
            <a:pPr marL="0" indent="0">
              <a:spcAft>
                <a:spcPts val="800"/>
              </a:spcAft>
              <a:buNone/>
            </a:pPr>
            <a:r>
              <a:rPr lang="en-AU" sz="2000" dirty="0">
                <a:effectLst/>
                <a:latin typeface="Calibri" panose="020F0502020204030204" pitchFamily="34" charset="0"/>
                <a:ea typeface="Calibri" panose="020F0502020204030204" pitchFamily="34" charset="0"/>
                <a:cs typeface="Times New Roman" panose="02020603050405020304" pitchFamily="18" charset="0"/>
              </a:rPr>
              <a:t>Courses that will be included but not limited to this partnership pathway will include</a:t>
            </a:r>
          </a:p>
          <a:p>
            <a:pPr marL="800100" lvl="1" indent="-342900">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MGB108 Bachelor of Business (Sport Management)</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HLB101 Bachelor of Health Science (Human Movement)</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274JA Bachelor of Sport and Exercise Science</a:t>
            </a:r>
          </a:p>
          <a:p>
            <a:pPr marL="800100" lvl="1" indent="-342900">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321JA Bachelor of Primary Education</a:t>
            </a:r>
          </a:p>
          <a:p>
            <a:pPr marL="800100" lvl="1" indent="-342900">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330JA.5 Bachelor of Secondary Education (Health and Physical Education)</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Symbol" panose="05050102010706020507" pitchFamily="18" charset="2"/>
              <a:buChar cha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600" dirty="0"/>
          </a:p>
        </p:txBody>
      </p:sp>
      <p:sp>
        <p:nvSpPr>
          <p:cNvPr id="12" name="Rectangle 11">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96"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Rectangle 17">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9285"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8A455A-A7B0-3F59-2E6D-FF441DDE0AC0}"/>
              </a:ext>
            </a:extLst>
          </p:cNvPr>
          <p:cNvPicPr>
            <a:picLocks noChangeAspect="1"/>
          </p:cNvPicPr>
          <p:nvPr/>
        </p:nvPicPr>
        <p:blipFill>
          <a:blip r:embed="rId2"/>
          <a:stretch>
            <a:fillRect/>
          </a:stretch>
        </p:blipFill>
        <p:spPr>
          <a:xfrm>
            <a:off x="6171056" y="1763412"/>
            <a:ext cx="2562546" cy="2986916"/>
          </a:xfrm>
          <a:prstGeom prst="rect">
            <a:avLst/>
          </a:prstGeom>
        </p:spPr>
      </p:pic>
    </p:spTree>
    <p:extLst>
      <p:ext uri="{BB962C8B-B14F-4D97-AF65-F5344CB8AC3E}">
        <p14:creationId xmlns:p14="http://schemas.microsoft.com/office/powerpoint/2010/main" val="236127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3903023"/>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18" y="4297031"/>
            <a:ext cx="2866918" cy="1319997"/>
          </a:xfrm>
          <a:prstGeom prst="rect">
            <a:avLst/>
          </a:prstGeom>
        </p:spPr>
      </p:pic>
      <p:sp>
        <p:nvSpPr>
          <p:cNvPr id="6" name="TextBox 5"/>
          <p:cNvSpPr txBox="1"/>
          <p:nvPr/>
        </p:nvSpPr>
        <p:spPr>
          <a:xfrm>
            <a:off x="449147" y="812911"/>
            <a:ext cx="5281569" cy="2246769"/>
          </a:xfrm>
          <a:prstGeom prst="rect">
            <a:avLst/>
          </a:prstGeom>
          <a:noFill/>
        </p:spPr>
        <p:txBody>
          <a:bodyPr wrap="square" rtlCol="0">
            <a:spAutoFit/>
          </a:bodyPr>
          <a:lstStyle/>
          <a:p>
            <a:endParaRPr lang="en-AU"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Invitation for questions and discussion</a:t>
            </a:r>
            <a:endParaRPr lang="en-AU" sz="2800" b="1" dirty="0">
              <a:solidFill>
                <a:schemeClr val="bg1"/>
              </a:solidFill>
              <a:latin typeface="Arial" panose="020B0604020202020204" pitchFamily="34" charset="0"/>
              <a:cs typeface="Arial" panose="020B0604020202020204" pitchFamily="34" charset="0"/>
            </a:endParaRPr>
          </a:p>
          <a:p>
            <a:endParaRPr lang="en-AU" sz="2800" b="1" dirty="0">
              <a:solidFill>
                <a:schemeClr val="bg1"/>
              </a:solidFill>
              <a:latin typeface="Arial" panose="020B0604020202020204" pitchFamily="34" charset="0"/>
              <a:cs typeface="Arial" panose="020B0604020202020204" pitchFamily="34" charset="0"/>
            </a:endParaRPr>
          </a:p>
          <a:p>
            <a:endParaRPr lang="en-AU"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25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2485" y="4277356"/>
            <a:ext cx="7475220" cy="15603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solidFill>
                  <a:srgbClr val="002D72"/>
                </a:solidFill>
                <a:latin typeface="Congenial SemiBold" panose="02000503040000020004" pitchFamily="2" charset="0"/>
                <a:ea typeface="+mj-ea"/>
                <a:cs typeface="+mj-cs"/>
              </a:rPr>
              <a:t>Principal’s Welcome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138" r="2" b="27621"/>
          <a:stretch/>
        </p:blipFill>
        <p:spPr>
          <a:xfrm>
            <a:off x="182880" y="256540"/>
            <a:ext cx="8778240" cy="3764276"/>
          </a:xfrm>
          <a:prstGeom prst="rect">
            <a:avLst/>
          </a:prstGeom>
        </p:spPr>
      </p:pic>
    </p:spTree>
    <p:extLst>
      <p:ext uri="{BB962C8B-B14F-4D97-AF65-F5344CB8AC3E}">
        <p14:creationId xmlns:p14="http://schemas.microsoft.com/office/powerpoint/2010/main" val="331289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7383"/>
            <a:ext cx="9143999" cy="523220"/>
          </a:xfrm>
          <a:prstGeom prst="rect">
            <a:avLst/>
          </a:prstGeom>
          <a:noFill/>
        </p:spPr>
        <p:txBody>
          <a:bodyPr wrap="square" rtlCol="0">
            <a:spAutoFit/>
          </a:bodyPr>
          <a:lstStyle/>
          <a:p>
            <a:pPr algn="ctr"/>
            <a:r>
              <a:rPr lang="en-AU" sz="2800" b="1" dirty="0">
                <a:solidFill>
                  <a:srgbClr val="002D72"/>
                </a:solidFill>
                <a:latin typeface="Arial" panose="020B0604020202020204" pitchFamily="34" charset="0"/>
                <a:cs typeface="Arial" panose="020B0604020202020204" pitchFamily="34" charset="0"/>
              </a:rPr>
              <a:t>Acknowledgement of Country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4961"/>
            <a:ext cx="9144000" cy="5143500"/>
          </a:xfrm>
          <a:prstGeom prst="rect">
            <a:avLst/>
          </a:prstGeom>
        </p:spPr>
      </p:pic>
    </p:spTree>
    <p:extLst>
      <p:ext uri="{BB962C8B-B14F-4D97-AF65-F5344CB8AC3E}">
        <p14:creationId xmlns:p14="http://schemas.microsoft.com/office/powerpoint/2010/main" val="105293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200B6F-5F72-4AAE-B71D-6FA802D1E242}"/>
              </a:ext>
            </a:extLst>
          </p:cNvPr>
          <p:cNvSpPr txBox="1"/>
          <p:nvPr/>
        </p:nvSpPr>
        <p:spPr>
          <a:xfrm>
            <a:off x="2188194" y="0"/>
            <a:ext cx="5605629" cy="9941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50" b="1" kern="1200" dirty="0">
                <a:solidFill>
                  <a:schemeClr val="tx1"/>
                </a:solidFill>
                <a:latin typeface="+mj-lt"/>
                <a:ea typeface="+mj-ea"/>
                <a:cs typeface="+mj-cs"/>
              </a:rPr>
              <a:t>College Prayer</a:t>
            </a:r>
          </a:p>
        </p:txBody>
      </p:sp>
      <p:sp>
        <p:nvSpPr>
          <p:cNvPr id="3" name="Rectangle 2">
            <a:extLst>
              <a:ext uri="{FF2B5EF4-FFF2-40B4-BE49-F238E27FC236}">
                <a16:creationId xmlns:a16="http://schemas.microsoft.com/office/drawing/2014/main" id="{FCC2D08E-005E-4367-90FD-DE5E3C0C86A2}"/>
              </a:ext>
            </a:extLst>
          </p:cNvPr>
          <p:cNvSpPr/>
          <p:nvPr/>
        </p:nvSpPr>
        <p:spPr>
          <a:xfrm>
            <a:off x="120771" y="992038"/>
            <a:ext cx="6325558" cy="5529532"/>
          </a:xfrm>
          <a:prstGeom prst="rect">
            <a:avLst/>
          </a:prstGeom>
        </p:spPr>
        <p:txBody>
          <a:bodyPr vert="horz" lIns="91440" tIns="45720" rIns="91440" bIns="45720" rtlCol="0" anchor="ctr">
            <a:normAutofit fontScale="85000" lnSpcReduction="20000"/>
          </a:bodyPr>
          <a:lstStyle/>
          <a:p>
            <a:pPr>
              <a:lnSpc>
                <a:spcPct val="90000"/>
              </a:lnSpc>
            </a:pPr>
            <a:r>
              <a:rPr lang="en-US" sz="2800" dirty="0"/>
              <a:t>Dear Lord,</a:t>
            </a:r>
          </a:p>
          <a:p>
            <a:pPr>
              <a:lnSpc>
                <a:spcPct val="90000"/>
              </a:lnSpc>
            </a:pPr>
            <a:r>
              <a:rPr lang="en-US" sz="2800" dirty="0"/>
              <a:t>Grant that we may live each day to the full, inspired by the Holy Spirit.</a:t>
            </a:r>
          </a:p>
          <a:p>
            <a:pPr>
              <a:lnSpc>
                <a:spcPct val="90000"/>
              </a:lnSpc>
            </a:pPr>
            <a:endParaRPr lang="en-US" sz="2800" dirty="0"/>
          </a:p>
          <a:p>
            <a:pPr>
              <a:lnSpc>
                <a:spcPct val="90000"/>
              </a:lnSpc>
            </a:pPr>
            <a:r>
              <a:rPr lang="en-US" sz="2800" dirty="0"/>
              <a:t>Let us cast away all worries and concerns into your divine care.</a:t>
            </a:r>
          </a:p>
          <a:p>
            <a:pPr>
              <a:lnSpc>
                <a:spcPct val="90000"/>
              </a:lnSpc>
            </a:pPr>
            <a:endParaRPr lang="en-US" sz="2800" dirty="0"/>
          </a:p>
          <a:p>
            <a:pPr>
              <a:lnSpc>
                <a:spcPct val="90000"/>
              </a:lnSpc>
            </a:pPr>
            <a:r>
              <a:rPr lang="en-US" sz="2800" b="1" i="1" dirty="0"/>
              <a:t>All: Christus Lux </a:t>
            </a:r>
            <a:r>
              <a:rPr lang="en-US" sz="2800" b="1" i="1" dirty="0" err="1"/>
              <a:t>Mea</a:t>
            </a:r>
            <a:endParaRPr lang="en-US" sz="2800" b="1" i="1" dirty="0"/>
          </a:p>
          <a:p>
            <a:pPr>
              <a:lnSpc>
                <a:spcPct val="90000"/>
              </a:lnSpc>
            </a:pPr>
            <a:endParaRPr lang="en-US" sz="2800" b="1" i="1" dirty="0"/>
          </a:p>
          <a:p>
            <a:pPr>
              <a:lnSpc>
                <a:spcPct val="90000"/>
              </a:lnSpc>
            </a:pPr>
            <a:r>
              <a:rPr lang="en-US" sz="2800" dirty="0"/>
              <a:t>Give us strength to confront all challenges that we face with hope and faith.</a:t>
            </a:r>
          </a:p>
          <a:p>
            <a:pPr>
              <a:lnSpc>
                <a:spcPct val="90000"/>
              </a:lnSpc>
            </a:pPr>
            <a:endParaRPr lang="en-US" sz="2800" dirty="0"/>
          </a:p>
          <a:p>
            <a:pPr>
              <a:lnSpc>
                <a:spcPct val="90000"/>
              </a:lnSpc>
            </a:pPr>
            <a:r>
              <a:rPr lang="en-US" sz="2800" dirty="0"/>
              <a:t>Let our community seek truth in all that we search for.</a:t>
            </a:r>
          </a:p>
          <a:p>
            <a:pPr>
              <a:lnSpc>
                <a:spcPct val="90000"/>
              </a:lnSpc>
            </a:pPr>
            <a:endParaRPr lang="en-US" sz="2800" dirty="0"/>
          </a:p>
          <a:p>
            <a:pPr>
              <a:lnSpc>
                <a:spcPct val="90000"/>
              </a:lnSpc>
            </a:pPr>
            <a:r>
              <a:rPr lang="en-US" sz="2800" b="1" i="1" dirty="0"/>
              <a:t>All: Christus Lux </a:t>
            </a:r>
            <a:r>
              <a:rPr lang="en-US" sz="2800" b="1" i="1" dirty="0" err="1"/>
              <a:t>Mea</a:t>
            </a:r>
            <a:endParaRPr lang="en-US" sz="2800" b="1" i="1" dirty="0"/>
          </a:p>
          <a:p>
            <a:pPr>
              <a:lnSpc>
                <a:spcPct val="90000"/>
              </a:lnSpc>
            </a:pPr>
            <a:r>
              <a:rPr lang="en-US" sz="2800" dirty="0"/>
              <a:t>Let us stand for others always giving generously without counting the cost.</a:t>
            </a:r>
          </a:p>
          <a:p>
            <a:pPr>
              <a:lnSpc>
                <a:spcPct val="90000"/>
              </a:lnSpc>
            </a:pPr>
            <a:endParaRPr lang="en-US" sz="2800" dirty="0"/>
          </a:p>
          <a:p>
            <a:pPr>
              <a:lnSpc>
                <a:spcPct val="90000"/>
              </a:lnSpc>
            </a:pPr>
            <a:r>
              <a:rPr lang="en-US" sz="2800" dirty="0"/>
              <a:t>Blessed Edmund Rice…</a:t>
            </a:r>
            <a:r>
              <a:rPr lang="en-US" sz="2800" b="1" i="1" dirty="0"/>
              <a:t>Pray for us</a:t>
            </a:r>
          </a:p>
          <a:p>
            <a:pPr>
              <a:lnSpc>
                <a:spcPct val="90000"/>
              </a:lnSpc>
            </a:pPr>
            <a:r>
              <a:rPr lang="en-US" sz="2800" dirty="0"/>
              <a:t>Live Jesus in our Hearts …</a:t>
            </a:r>
            <a:r>
              <a:rPr lang="en-US" sz="2800" b="1" i="1" dirty="0"/>
              <a:t>Forever</a:t>
            </a:r>
            <a:r>
              <a:rPr lang="en-US" sz="2800" i="1" dirty="0"/>
              <a:t>.</a:t>
            </a:r>
          </a:p>
          <a:p>
            <a:pPr indent="-228600">
              <a:lnSpc>
                <a:spcPct val="90000"/>
              </a:lnSpc>
              <a:spcAft>
                <a:spcPts val="600"/>
              </a:spcAft>
              <a:buFont typeface="Arial" panose="020B0604020202020204" pitchFamily="34" charset="0"/>
              <a:buChar char="•"/>
            </a:pPr>
            <a:endParaRPr lang="en-US" sz="1600" dirty="0"/>
          </a:p>
        </p:txBody>
      </p:sp>
      <p:sp>
        <p:nvSpPr>
          <p:cNvPr id="1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25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EDB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49FC3262-0AF2-89F8-8ABC-0D80673005E6}"/>
              </a:ext>
            </a:extLst>
          </p:cNvPr>
          <p:cNvPicPr>
            <a:picLocks noChangeAspect="1"/>
          </p:cNvPicPr>
          <p:nvPr/>
        </p:nvPicPr>
        <p:blipFill>
          <a:blip r:embed="rId2"/>
          <a:stretch>
            <a:fillRect/>
          </a:stretch>
        </p:blipFill>
        <p:spPr>
          <a:xfrm>
            <a:off x="6465356" y="3100419"/>
            <a:ext cx="1462672" cy="672899"/>
          </a:xfrm>
          <a:prstGeom prst="rect">
            <a:avLst/>
          </a:prstGeom>
        </p:spPr>
      </p:pic>
    </p:spTree>
    <p:extLst>
      <p:ext uri="{BB962C8B-B14F-4D97-AF65-F5344CB8AC3E}">
        <p14:creationId xmlns:p14="http://schemas.microsoft.com/office/powerpoint/2010/main" val="426330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161C6-36F7-E422-BF55-80CC71C9F9A4}"/>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6" name="TextBox 5">
            <a:extLst>
              <a:ext uri="{FF2B5EF4-FFF2-40B4-BE49-F238E27FC236}">
                <a16:creationId xmlns:a16="http://schemas.microsoft.com/office/drawing/2014/main" id="{E3126578-7404-2884-1347-F1E55B34A1AE}"/>
              </a:ext>
            </a:extLst>
          </p:cNvPr>
          <p:cNvSpPr txBox="1"/>
          <p:nvPr/>
        </p:nvSpPr>
        <p:spPr>
          <a:xfrm>
            <a:off x="1" y="-81280"/>
            <a:ext cx="5669280" cy="6939270"/>
          </a:xfrm>
          <a:prstGeom prst="rect">
            <a:avLst/>
          </a:prstGeom>
          <a:solidFill>
            <a:schemeClr val="bg2">
              <a:lumMod val="90000"/>
              <a:alpha val="88000"/>
            </a:schemeClr>
          </a:solidFill>
          <a:scene3d>
            <a:camera prst="orthographicFront"/>
            <a:lightRig rig="threePt" dir="t"/>
          </a:scene3d>
          <a:sp3d>
            <a:bevelT w="114300" prst="artDeco"/>
          </a:sp3d>
        </p:spPr>
        <p:txBody>
          <a:bodyPr vert="horz" lIns="91440" tIns="45720" rIns="91440" bIns="45720" rtlCol="0">
            <a:normAutofit/>
          </a:bodyPr>
          <a:lstStyle/>
          <a:p>
            <a:pPr algn="ctr">
              <a:spcAft>
                <a:spcPts val="600"/>
              </a:spcAft>
            </a:pPr>
            <a:endParaRPr lang="en-AU" sz="3200" b="1" dirty="0">
              <a:latin typeface="Congenial SemiBold" panose="02000503040000020004" pitchFamily="2" charset="0"/>
              <a:cs typeface="Arial" panose="020B0604020202020204" pitchFamily="34" charset="0"/>
            </a:endParaRPr>
          </a:p>
          <a:p>
            <a:pPr algn="ctr">
              <a:spcAft>
                <a:spcPts val="600"/>
              </a:spcAft>
            </a:pPr>
            <a:endParaRPr lang="en-AU" sz="3200" b="1" dirty="0">
              <a:latin typeface="Congenial SemiBold" panose="02000503040000020004" pitchFamily="2" charset="0"/>
              <a:cs typeface="Arial" panose="020B0604020202020204" pitchFamily="34" charset="0"/>
            </a:endParaRPr>
          </a:p>
          <a:p>
            <a:pPr algn="ctr">
              <a:spcAft>
                <a:spcPts val="600"/>
              </a:spcAft>
            </a:pPr>
            <a:r>
              <a:rPr lang="en-AU" sz="3200" b="1" dirty="0">
                <a:latin typeface="Congenial SemiBold" panose="02000503040000020004" pitchFamily="2" charset="0"/>
                <a:cs typeface="Arial" panose="020B0604020202020204" pitchFamily="34" charset="0"/>
              </a:rPr>
              <a:t>Student Perspective</a:t>
            </a:r>
          </a:p>
          <a:p>
            <a:pPr algn="ctr">
              <a:spcAft>
                <a:spcPts val="600"/>
              </a:spcAft>
            </a:pPr>
            <a:endParaRPr lang="en-AU" sz="3200" b="1" dirty="0">
              <a:latin typeface="Congenial SemiBold" panose="02000503040000020004" pitchFamily="2" charset="0"/>
              <a:cs typeface="Arial" panose="020B0604020202020204" pitchFamily="34" charset="0"/>
            </a:endParaRPr>
          </a:p>
          <a:p>
            <a:pPr algn="ctr">
              <a:spcAft>
                <a:spcPts val="600"/>
              </a:spcAft>
            </a:pPr>
            <a:r>
              <a:rPr lang="en-AU" sz="3200" b="1" dirty="0">
                <a:latin typeface="Congenial SemiBold" panose="02000503040000020004" pitchFamily="2" charset="0"/>
                <a:cs typeface="Arial" panose="020B0604020202020204" pitchFamily="34" charset="0"/>
              </a:rPr>
              <a:t>Vice-Captain, Liberating Education</a:t>
            </a:r>
          </a:p>
          <a:p>
            <a:pPr algn="ctr">
              <a:spcAft>
                <a:spcPts val="600"/>
              </a:spcAft>
            </a:pPr>
            <a:endParaRPr lang="en-AU" sz="3200" b="1" dirty="0">
              <a:latin typeface="Congenial SemiBold" panose="02000503040000020004" pitchFamily="2" charset="0"/>
              <a:cs typeface="Arial" panose="020B0604020202020204" pitchFamily="34" charset="0"/>
            </a:endParaRPr>
          </a:p>
          <a:p>
            <a:pPr algn="ctr">
              <a:spcAft>
                <a:spcPts val="600"/>
              </a:spcAft>
            </a:pPr>
            <a:r>
              <a:rPr lang="en-AU" sz="3200" b="1" dirty="0">
                <a:latin typeface="Congenial SemiBold" panose="02000503040000020004" pitchFamily="2" charset="0"/>
                <a:cs typeface="Arial" panose="020B0604020202020204" pitchFamily="34" charset="0"/>
              </a:rPr>
              <a:t>Hamish Chapman</a:t>
            </a:r>
          </a:p>
          <a:p>
            <a:pPr marR="0" lvl="0" fontAlgn="auto">
              <a:lnSpc>
                <a:spcPct val="90000"/>
              </a:lnSpc>
              <a:spcBef>
                <a:spcPct val="0"/>
              </a:spcBef>
              <a:spcAft>
                <a:spcPts val="600"/>
              </a:spcAft>
              <a:buClrTx/>
              <a:buSzTx/>
              <a:tabLst/>
              <a:defRPr/>
            </a:pPr>
            <a:endParaRPr kumimoji="0" lang="en-US" sz="2100" b="1" i="0" u="none" strike="noStrike" cap="none" spc="0" normalizeH="0" baseline="0" noProof="0" dirty="0">
              <a:ln>
                <a:noFill/>
              </a:ln>
              <a:solidFill>
                <a:schemeClr val="bg1">
                  <a:lumMod val="95000"/>
                </a:schemeClr>
              </a:solidFill>
              <a:effectLst/>
              <a:uLnTx/>
              <a:uFillTx/>
              <a:latin typeface="Congenial SemiBold" panose="02000503040000020004" pitchFamily="2" charset="0"/>
            </a:endParaRPr>
          </a:p>
        </p:txBody>
      </p:sp>
    </p:spTree>
    <p:extLst>
      <p:ext uri="{BB962C8B-B14F-4D97-AF65-F5344CB8AC3E}">
        <p14:creationId xmlns:p14="http://schemas.microsoft.com/office/powerpoint/2010/main" val="441762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8485" y="1122363"/>
            <a:ext cx="301752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dirty="0">
                <a:latin typeface="+mj-lt"/>
                <a:ea typeface="+mj-ea"/>
                <a:cs typeface="+mj-cs"/>
              </a:rPr>
              <a:t>The Senior School Section of our Website</a:t>
            </a:r>
          </a:p>
        </p:txBody>
      </p:sp>
      <p:sp>
        <p:nvSpPr>
          <p:cNvPr id="21"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 name="Picture 13">
            <a:extLst>
              <a:ext uri="{FF2B5EF4-FFF2-40B4-BE49-F238E27FC236}">
                <a16:creationId xmlns:a16="http://schemas.microsoft.com/office/drawing/2014/main" id="{C7A2BA04-F3A9-07D8-946A-82A8AB13536A}"/>
              </a:ext>
            </a:extLst>
          </p:cNvPr>
          <p:cNvPicPr>
            <a:picLocks noChangeAspect="1"/>
          </p:cNvPicPr>
          <p:nvPr/>
        </p:nvPicPr>
        <p:blipFill rotWithShape="1">
          <a:blip r:embed="rId2"/>
          <a:srcRect t="7605" r="-1" b="-1"/>
          <a:stretch/>
        </p:blipFill>
        <p:spPr>
          <a:xfrm>
            <a:off x="3651365" y="10"/>
            <a:ext cx="5492635" cy="6857990"/>
          </a:xfrm>
          <a:prstGeom prst="rect">
            <a:avLst/>
          </a:prstGeom>
        </p:spPr>
      </p:pic>
      <p:sp>
        <p:nvSpPr>
          <p:cNvPr id="3" name="TextBox 2">
            <a:extLst>
              <a:ext uri="{FF2B5EF4-FFF2-40B4-BE49-F238E27FC236}">
                <a16:creationId xmlns:a16="http://schemas.microsoft.com/office/drawing/2014/main" id="{A8DB7955-EB63-31E6-DFA2-16B2A18FC1F4}"/>
              </a:ext>
            </a:extLst>
          </p:cNvPr>
          <p:cNvSpPr txBox="1"/>
          <p:nvPr/>
        </p:nvSpPr>
        <p:spPr>
          <a:xfrm>
            <a:off x="358485" y="4676872"/>
            <a:ext cx="2883479" cy="646331"/>
          </a:xfrm>
          <a:prstGeom prst="rect">
            <a:avLst/>
          </a:prstGeom>
          <a:noFill/>
        </p:spPr>
        <p:txBody>
          <a:bodyPr wrap="square">
            <a:spAutoFit/>
          </a:bodyPr>
          <a:lstStyle/>
          <a:p>
            <a:r>
              <a:rPr lang="en-AU" dirty="0">
                <a:hlinkClick r:id="rId3"/>
              </a:rPr>
              <a:t>https://sec.act.edu.au/academic/senior-school/</a:t>
            </a:r>
            <a:r>
              <a:rPr lang="en-AU" dirty="0"/>
              <a:t> </a:t>
            </a:r>
          </a:p>
        </p:txBody>
      </p:sp>
    </p:spTree>
    <p:extLst>
      <p:ext uri="{BB962C8B-B14F-4D97-AF65-F5344CB8AC3E}">
        <p14:creationId xmlns:p14="http://schemas.microsoft.com/office/powerpoint/2010/main" val="72664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40B1BCA-8025-56F7-1E75-79C1B37A8028}"/>
              </a:ext>
            </a:extLst>
          </p:cNvPr>
          <p:cNvSpPr>
            <a:spLocks noGrp="1"/>
          </p:cNvSpPr>
          <p:nvPr>
            <p:ph type="title"/>
          </p:nvPr>
        </p:nvSpPr>
        <p:spPr>
          <a:xfrm>
            <a:off x="948840" y="1107860"/>
            <a:ext cx="4385835" cy="1046671"/>
          </a:xfrm>
        </p:spPr>
        <p:txBody>
          <a:bodyPr>
            <a:normAutofit/>
          </a:bodyPr>
          <a:lstStyle/>
          <a:p>
            <a:r>
              <a:rPr lang="en-AU" sz="3600" dirty="0"/>
              <a:t>From Mr Masters</a:t>
            </a:r>
          </a:p>
        </p:txBody>
      </p:sp>
      <p:sp>
        <p:nvSpPr>
          <p:cNvPr id="3" name="Content Placeholder 2">
            <a:extLst>
              <a:ext uri="{FF2B5EF4-FFF2-40B4-BE49-F238E27FC236}">
                <a16:creationId xmlns:a16="http://schemas.microsoft.com/office/drawing/2014/main" id="{49CEB905-1EA8-5D40-2ABB-49842F61BB87}"/>
              </a:ext>
            </a:extLst>
          </p:cNvPr>
          <p:cNvSpPr>
            <a:spLocks noGrp="1"/>
          </p:cNvSpPr>
          <p:nvPr>
            <p:ph idx="1"/>
          </p:nvPr>
        </p:nvSpPr>
        <p:spPr>
          <a:xfrm>
            <a:off x="948840" y="2402260"/>
            <a:ext cx="4385835" cy="3347879"/>
          </a:xfrm>
        </p:spPr>
        <p:txBody>
          <a:bodyPr anchor="ctr">
            <a:noAutofit/>
          </a:bodyPr>
          <a:lstStyle/>
          <a:p>
            <a:r>
              <a:rPr lang="en-AU" dirty="0">
                <a:effectLst/>
                <a:latin typeface="Calibri" panose="020F0502020204030204" pitchFamily="34" charset="0"/>
                <a:ea typeface="Calibri" panose="020F0502020204030204" pitchFamily="34" charset="0"/>
              </a:rPr>
              <a:t>Check out the College Careers website with your sons: </a:t>
            </a:r>
            <a:r>
              <a:rPr lang="en-AU" u="sng" dirty="0">
                <a:effectLst/>
                <a:latin typeface="Calibri" panose="020F0502020204030204" pitchFamily="34" charset="0"/>
                <a:ea typeface="Calibri" panose="020F0502020204030204" pitchFamily="34" charset="0"/>
                <a:hlinkClick r:id="rId2"/>
              </a:rPr>
              <a:t>www.seccareers.com.au</a:t>
            </a:r>
            <a:endParaRPr lang="en-AU" dirty="0">
              <a:effectLst/>
              <a:latin typeface="Calibri" panose="020F0502020204030204" pitchFamily="34" charset="0"/>
              <a:ea typeface="Calibri" panose="020F0502020204030204" pitchFamily="34" charset="0"/>
            </a:endParaRPr>
          </a:p>
          <a:p>
            <a:pPr marL="0" indent="0">
              <a:buNone/>
            </a:pPr>
            <a:r>
              <a:rPr lang="en-AU" dirty="0">
                <a:effectLst/>
                <a:latin typeface="Calibri" panose="020F0502020204030204" pitchFamily="34" charset="0"/>
                <a:ea typeface="Calibri" panose="020F0502020204030204" pitchFamily="34" charset="0"/>
              </a:rPr>
              <a:t> </a:t>
            </a:r>
          </a:p>
          <a:p>
            <a:r>
              <a:rPr lang="en-AU" dirty="0">
                <a:effectLst/>
                <a:latin typeface="Calibri" panose="020F0502020204030204" pitchFamily="34" charset="0"/>
                <a:ea typeface="Calibri" panose="020F0502020204030204" pitchFamily="34" charset="0"/>
              </a:rPr>
              <a:t>Next week students will complete their final future education and career pathways targeted lesson,</a:t>
            </a:r>
            <a:endParaRPr lang="en-AU" dirty="0"/>
          </a:p>
        </p:txBody>
      </p:sp>
      <p:sp>
        <p:nvSpPr>
          <p:cNvPr id="12" name="Rectangle 11">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96"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Rectangle 17">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9285"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ooks">
            <a:extLst>
              <a:ext uri="{FF2B5EF4-FFF2-40B4-BE49-F238E27FC236}">
                <a16:creationId xmlns:a16="http://schemas.microsoft.com/office/drawing/2014/main" id="{F9A531CD-28A8-87F5-6101-921244F802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664" y="1969767"/>
            <a:ext cx="2918467" cy="2918467"/>
          </a:xfrm>
          <a:prstGeom prst="rect">
            <a:avLst/>
          </a:prstGeom>
        </p:spPr>
      </p:pic>
    </p:spTree>
    <p:extLst>
      <p:ext uri="{BB962C8B-B14F-4D97-AF65-F5344CB8AC3E}">
        <p14:creationId xmlns:p14="http://schemas.microsoft.com/office/powerpoint/2010/main" val="212219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028697" y="348865"/>
            <a:ext cx="7533018" cy="8777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kern="1200">
                <a:solidFill>
                  <a:srgbClr val="FFFFFF"/>
                </a:solidFill>
                <a:latin typeface="+mj-lt"/>
                <a:ea typeface="+mj-ea"/>
                <a:cs typeface="+mj-cs"/>
              </a:rPr>
              <a:t>Intro to the BSSS</a:t>
            </a:r>
          </a:p>
        </p:txBody>
      </p:sp>
      <p:pic>
        <p:nvPicPr>
          <p:cNvPr id="8" name="Picture 7">
            <a:extLst>
              <a:ext uri="{FF2B5EF4-FFF2-40B4-BE49-F238E27FC236}">
                <a16:creationId xmlns:a16="http://schemas.microsoft.com/office/drawing/2014/main" id="{80734A46-4760-EF02-3E47-3C7846F867A4}"/>
              </a:ext>
            </a:extLst>
          </p:cNvPr>
          <p:cNvPicPr>
            <a:picLocks noChangeAspect="1"/>
          </p:cNvPicPr>
          <p:nvPr/>
        </p:nvPicPr>
        <p:blipFill>
          <a:blip r:embed="rId2"/>
          <a:stretch>
            <a:fillRect/>
          </a:stretch>
        </p:blipFill>
        <p:spPr>
          <a:xfrm>
            <a:off x="699037" y="2481140"/>
            <a:ext cx="2578268" cy="783956"/>
          </a:xfrm>
          <a:prstGeom prst="rect">
            <a:avLst/>
          </a:prstGeom>
        </p:spPr>
      </p:pic>
      <p:sp>
        <p:nvSpPr>
          <p:cNvPr id="12" name="TextBox 11">
            <a:extLst>
              <a:ext uri="{FF2B5EF4-FFF2-40B4-BE49-F238E27FC236}">
                <a16:creationId xmlns:a16="http://schemas.microsoft.com/office/drawing/2014/main" id="{AEF4833F-B281-2AC6-E116-9EADD6AFE448}"/>
              </a:ext>
            </a:extLst>
          </p:cNvPr>
          <p:cNvSpPr txBox="1"/>
          <p:nvPr/>
        </p:nvSpPr>
        <p:spPr>
          <a:xfrm>
            <a:off x="781333" y="3429014"/>
            <a:ext cx="3928469" cy="327782"/>
          </a:xfrm>
          <a:prstGeom prst="rect">
            <a:avLst/>
          </a:prstGeom>
          <a:noFill/>
        </p:spPr>
        <p:txBody>
          <a:bodyPr wrap="square">
            <a:spAutoFit/>
          </a:bodyPr>
          <a:lstStyle/>
          <a:p>
            <a:pPr defTabSz="777240">
              <a:spcAft>
                <a:spcPts val="600"/>
              </a:spcAft>
            </a:pPr>
            <a:r>
              <a:rPr lang="en-AU" sz="1530" kern="1200" dirty="0">
                <a:solidFill>
                  <a:schemeClr val="tx1"/>
                </a:solidFill>
                <a:latin typeface="+mn-lt"/>
                <a:ea typeface="+mn-ea"/>
                <a:cs typeface="+mn-cs"/>
                <a:hlinkClick r:id="rId3"/>
              </a:rPr>
              <a:t>https://www.bsss.act.edu.au/</a:t>
            </a:r>
            <a:r>
              <a:rPr lang="en-AU" sz="1530" kern="1200" dirty="0">
                <a:solidFill>
                  <a:schemeClr val="tx1"/>
                </a:solidFill>
                <a:latin typeface="+mn-lt"/>
                <a:ea typeface="+mn-ea"/>
                <a:cs typeface="+mn-cs"/>
              </a:rPr>
              <a:t> </a:t>
            </a:r>
            <a:endParaRPr lang="en-AU" dirty="0"/>
          </a:p>
        </p:txBody>
      </p:sp>
      <p:pic>
        <p:nvPicPr>
          <p:cNvPr id="18" name="Picture 17">
            <a:extLst>
              <a:ext uri="{FF2B5EF4-FFF2-40B4-BE49-F238E27FC236}">
                <a16:creationId xmlns:a16="http://schemas.microsoft.com/office/drawing/2014/main" id="{C3614C90-3610-A467-BA08-429733A4C920}"/>
              </a:ext>
            </a:extLst>
          </p:cNvPr>
          <p:cNvPicPr>
            <a:picLocks noChangeAspect="1"/>
          </p:cNvPicPr>
          <p:nvPr/>
        </p:nvPicPr>
        <p:blipFill>
          <a:blip r:embed="rId4"/>
          <a:stretch>
            <a:fillRect/>
          </a:stretch>
        </p:blipFill>
        <p:spPr>
          <a:xfrm>
            <a:off x="3853878" y="1792539"/>
            <a:ext cx="4591085" cy="4192805"/>
          </a:xfrm>
          <a:prstGeom prst="rect">
            <a:avLst/>
          </a:prstGeom>
        </p:spPr>
      </p:pic>
    </p:spTree>
    <p:extLst>
      <p:ext uri="{BB962C8B-B14F-4D97-AF65-F5344CB8AC3E}">
        <p14:creationId xmlns:p14="http://schemas.microsoft.com/office/powerpoint/2010/main" val="244593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2601" y="643467"/>
            <a:ext cx="3465438"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a:latin typeface="+mj-lt"/>
                <a:ea typeface="+mj-ea"/>
                <a:cs typeface="+mj-cs"/>
              </a:rPr>
              <a:t>To ATAR or not to ATAR</a:t>
            </a:r>
          </a:p>
        </p:txBody>
      </p:sp>
      <p:pic>
        <p:nvPicPr>
          <p:cNvPr id="1026" name="Picture 2" descr="Fork In The Road Paintings - Fine Art America">
            <a:extLst>
              <a:ext uri="{FF2B5EF4-FFF2-40B4-BE49-F238E27FC236}">
                <a16:creationId xmlns:a16="http://schemas.microsoft.com/office/drawing/2014/main" id="{36681CA8-0ED5-B743-03AA-CCF6C89206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3" r="4121"/>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695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6412</TotalTime>
  <Words>663</Words>
  <Application>Microsoft Office PowerPoint</Application>
  <PresentationFormat>On-screen Show (4:3)</PresentationFormat>
  <Paragraphs>71</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Meiryo</vt:lpstr>
      <vt:lpstr>Arial</vt:lpstr>
      <vt:lpstr>Calibri</vt:lpstr>
      <vt:lpstr>Calibri Light</vt:lpstr>
      <vt:lpstr>Congenial SemiBold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From Mr Masters</vt:lpstr>
      <vt:lpstr>PowerPoint Presentation</vt:lpstr>
      <vt:lpstr>PowerPoint Presentation</vt:lpstr>
      <vt:lpstr>Non-ATAR (Accredited) Package</vt:lpstr>
      <vt:lpstr>ATAR Compliant (Tertiary) Package</vt:lpstr>
      <vt:lpstr>ATAR Calculation at a Glance</vt:lpstr>
      <vt:lpstr>PowerPoint Presentation</vt:lpstr>
      <vt:lpstr>Points where there is sometimes confusion</vt:lpstr>
      <vt:lpstr>PowerPoint Presentation</vt:lpstr>
      <vt:lpstr>St Edmund’s College Sports Academy</vt:lpstr>
      <vt:lpstr>PowerPoint Presentation</vt:lpstr>
      <vt:lpstr>PowerPoint Presentation</vt:lpstr>
      <vt:lpstr>PowerPoint Presentation</vt:lpstr>
    </vt:vector>
  </TitlesOfParts>
  <Company>St. Edmund's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Movsessian, Simone</dc:creator>
  <cp:lastModifiedBy>Bibbens, Tim</cp:lastModifiedBy>
  <cp:revision>90</cp:revision>
  <dcterms:created xsi:type="dcterms:W3CDTF">2017-02-28T04:21:34Z</dcterms:created>
  <dcterms:modified xsi:type="dcterms:W3CDTF">2023-06-06T06:20:53Z</dcterms:modified>
</cp:coreProperties>
</file>